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92" r:id="rId2"/>
    <p:sldId id="362" r:id="rId3"/>
    <p:sldId id="271" r:id="rId4"/>
    <p:sldId id="364" r:id="rId5"/>
    <p:sldId id="365" r:id="rId6"/>
    <p:sldId id="368" r:id="rId7"/>
    <p:sldId id="261" r:id="rId8"/>
    <p:sldId id="366" r:id="rId9"/>
    <p:sldId id="284" r:id="rId10"/>
    <p:sldId id="367" r:id="rId11"/>
    <p:sldId id="282" r:id="rId12"/>
    <p:sldId id="29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613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CD3A3F-5F8E-4207-88F1-0094EA9080F9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514C6-DFCB-423E-BEB6-74879C3BF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54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bb5e1c8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10bb5e1c841_1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strike="sngStrike" dirty="0">
              <a:solidFill>
                <a:srgbClr val="38761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g10bb5e1c841_1_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542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3f8861e6b0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3f8861e6b0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14A1D-9ED5-EF66-7E50-3FEECCCEF3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9BB72-BA2C-4128-BB8F-3EE51450564E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>
          <a:extLst>
            <a:ext uri="{FF2B5EF4-FFF2-40B4-BE49-F238E27FC236}">
              <a16:creationId xmlns:a16="http://schemas.microsoft.com/office/drawing/2014/main" id="{33BAA6C0-2E46-C16B-8CD1-B7471FB83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3f8861e6b0_0_943:notes">
            <a:extLst>
              <a:ext uri="{FF2B5EF4-FFF2-40B4-BE49-F238E27FC236}">
                <a16:creationId xmlns:a16="http://schemas.microsoft.com/office/drawing/2014/main" id="{D2B69A80-01C4-26BB-065B-28CCBFC4EB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3f8861e6b0_0_943:notes">
            <a:extLst>
              <a:ext uri="{FF2B5EF4-FFF2-40B4-BE49-F238E27FC236}">
                <a16:creationId xmlns:a16="http://schemas.microsoft.com/office/drawing/2014/main" id="{CD378591-1EE9-A772-A146-C207C1B28B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285762-553F-DC03-AE22-2ACE7BE810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9BB72-BA2C-4128-BB8F-3EE5145056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60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>
          <a:extLst>
            <a:ext uri="{FF2B5EF4-FFF2-40B4-BE49-F238E27FC236}">
              <a16:creationId xmlns:a16="http://schemas.microsoft.com/office/drawing/2014/main" id="{8FA3E932-BCE3-07AF-6AF3-C67AFE0AE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857952a9e_0_169:notes">
            <a:extLst>
              <a:ext uri="{FF2B5EF4-FFF2-40B4-BE49-F238E27FC236}">
                <a16:creationId xmlns:a16="http://schemas.microsoft.com/office/drawing/2014/main" id="{A9DF24A7-CF51-5F61-9231-27BD8EDF78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2857952a9e_0_169:notes">
            <a:extLst>
              <a:ext uri="{FF2B5EF4-FFF2-40B4-BE49-F238E27FC236}">
                <a16:creationId xmlns:a16="http://schemas.microsoft.com/office/drawing/2014/main" id="{50AC2C02-2BBA-F6DA-DB9E-3DE5350967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These language models are trained to </a:t>
            </a:r>
            <a:r>
              <a:rPr lang="en-SG" b="1">
                <a:latin typeface="Helvetica Neue"/>
                <a:ea typeface="Helvetica Neue"/>
                <a:cs typeface="Helvetica Neue"/>
                <a:sym typeface="Helvetica Neue"/>
              </a:rPr>
              <a:t>[Keep clicking]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predict missing words over millions of text documents. </a:t>
            </a:r>
            <a:endParaRPr b="1" strike="sngStrike">
              <a:solidFill>
                <a:srgbClr val="38761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g22857952a9e_0_169:notes">
            <a:extLst>
              <a:ext uri="{FF2B5EF4-FFF2-40B4-BE49-F238E27FC236}">
                <a16:creationId xmlns:a16="http://schemas.microsoft.com/office/drawing/2014/main" id="{0FC65754-A296-0A3A-CB74-03268E7810F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9514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>
          <a:extLst>
            <a:ext uri="{FF2B5EF4-FFF2-40B4-BE49-F238E27FC236}">
              <a16:creationId xmlns:a16="http://schemas.microsoft.com/office/drawing/2014/main" id="{3694C6C2-2EBF-04B4-B361-4E4B90BCF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857952a9e_0_169:notes">
            <a:extLst>
              <a:ext uri="{FF2B5EF4-FFF2-40B4-BE49-F238E27FC236}">
                <a16:creationId xmlns:a16="http://schemas.microsoft.com/office/drawing/2014/main" id="{C8EA929B-EE3E-5547-B992-42FD226026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2857952a9e_0_169:notes">
            <a:extLst>
              <a:ext uri="{FF2B5EF4-FFF2-40B4-BE49-F238E27FC236}">
                <a16:creationId xmlns:a16="http://schemas.microsoft.com/office/drawing/2014/main" id="{78F08E6E-7C60-C370-9144-20E98032F4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These language models are trained to </a:t>
            </a:r>
            <a:r>
              <a:rPr lang="en-SG" b="1">
                <a:latin typeface="Helvetica Neue"/>
                <a:ea typeface="Helvetica Neue"/>
                <a:cs typeface="Helvetica Neue"/>
                <a:sym typeface="Helvetica Neue"/>
              </a:rPr>
              <a:t>[Keep clicking]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predict missing words over millions of text documents. </a:t>
            </a:r>
            <a:endParaRPr b="1" strike="sngStrike">
              <a:solidFill>
                <a:srgbClr val="38761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g22857952a9e_0_169:notes">
            <a:extLst>
              <a:ext uri="{FF2B5EF4-FFF2-40B4-BE49-F238E27FC236}">
                <a16:creationId xmlns:a16="http://schemas.microsoft.com/office/drawing/2014/main" id="{8F7712F7-E999-51BE-8BE6-9DAF11AB420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8120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857952a9e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2857952a9e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These language models are trained to </a:t>
            </a:r>
            <a:r>
              <a:rPr lang="en-SG" b="1">
                <a:latin typeface="Helvetica Neue"/>
                <a:ea typeface="Helvetica Neue"/>
                <a:cs typeface="Helvetica Neue"/>
                <a:sym typeface="Helvetica Neue"/>
              </a:rPr>
              <a:t>[Keep clicking]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predict missing words over millions of text documents. </a:t>
            </a:r>
            <a:endParaRPr b="1" strike="sngStrike">
              <a:solidFill>
                <a:srgbClr val="38761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g22857952a9e_0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5883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>
          <a:extLst>
            <a:ext uri="{FF2B5EF4-FFF2-40B4-BE49-F238E27FC236}">
              <a16:creationId xmlns:a16="http://schemas.microsoft.com/office/drawing/2014/main" id="{66BB0F14-918C-B0F3-23B2-C4EDFF505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094abaaa3f_0_131:notes">
            <a:extLst>
              <a:ext uri="{FF2B5EF4-FFF2-40B4-BE49-F238E27FC236}">
                <a16:creationId xmlns:a16="http://schemas.microsoft.com/office/drawing/2014/main" id="{CEF8CF96-5D1C-C877-3210-D42EC6C0C4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g2094abaaa3f_0_131:notes">
            <a:extLst>
              <a:ext uri="{FF2B5EF4-FFF2-40B4-BE49-F238E27FC236}">
                <a16:creationId xmlns:a16="http://schemas.microsoft.com/office/drawing/2014/main" id="{0DE5A527-9087-6D5B-CF8C-4315F1AEAB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6" name="Google Shape;256;g2094abaaa3f_0_131:notes">
            <a:extLst>
              <a:ext uri="{FF2B5EF4-FFF2-40B4-BE49-F238E27FC236}">
                <a16:creationId xmlns:a16="http://schemas.microsoft.com/office/drawing/2014/main" id="{81A4ED39-C480-F664-9CB7-2FA353278CD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4725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094abaaa3f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g2094abaaa3f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We follow a general method used in prior works to study the alignment of representations between a LM and a human brain.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 </a:t>
            </a: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We provide the same chapter from a Harry Potter book to both the Language model as well as human participants. 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 </a:t>
            </a: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For the Language model, we extract its representations at every layer for every word in the text. 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 </a:t>
            </a: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For the human participants, we record their brain activity using Functional magnetic resonance imaging (or fMRI)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 </a:t>
            </a: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Next, we train a linear function that uses the extracted Language model representations to predict human brain activity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 </a:t>
            </a: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Finally, we test this function on unseen data, and evaluate its accuracy as the amount of “brain alignment”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 b="1" dirty="0">
                <a:latin typeface="Helvetica Neue"/>
                <a:ea typeface="Helvetica Neue"/>
                <a:cs typeface="Helvetica Neue"/>
                <a:sym typeface="Helvetica Neue"/>
              </a:rPr>
              <a:t>[CLICK]</a:t>
            </a: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 dirty="0">
                <a:latin typeface="Helvetica Neue"/>
                <a:ea typeface="Helvetica Neue"/>
                <a:cs typeface="Helvetica Neue"/>
                <a:sym typeface="Helvetica Neue"/>
              </a:rPr>
              <a:t>In summary, brain alignment of a Language model refers to how similar its representations are to a human brain’s.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6" name="Google Shape;256;g2094abaaa3f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1970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857952a9e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2857952a9e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These language models are trained to </a:t>
            </a:r>
            <a:r>
              <a:rPr lang="en-SG" b="1">
                <a:latin typeface="Helvetica Neue"/>
                <a:ea typeface="Helvetica Neue"/>
                <a:cs typeface="Helvetica Neue"/>
                <a:sym typeface="Helvetica Neue"/>
              </a:rPr>
              <a:t>[Keep clicking]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G">
                <a:latin typeface="Helvetica Neue"/>
                <a:ea typeface="Helvetica Neue"/>
                <a:cs typeface="Helvetica Neue"/>
                <a:sym typeface="Helvetica Neue"/>
              </a:rPr>
              <a:t>predict missing words over millions of text documents. </a:t>
            </a:r>
            <a:endParaRPr b="1" strike="sngStrike">
              <a:solidFill>
                <a:srgbClr val="38761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g22857952a9e_0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SG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7073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960E8-3AFD-6123-CCCD-EA81435B7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33001-3264-3FD5-7B00-8F9700B70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27EC9-91D7-5D4A-0813-8ABE2B8C4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8EEAD-9C17-2481-5852-54F47115F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16AA8-7BB7-5523-968E-A7923064D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37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B14DA-040B-381E-1BE3-1CF33778B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555914-E763-8828-75FF-A1071899D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4B747-970B-3F3D-CA9F-F6AB54315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A9F3B-6333-FDE2-84E5-19C93C8D5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0CBF-8BB8-8C99-96CD-118E7C0B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74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BDB220-98F1-F2D8-08F2-C8D551B7E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BD6CA-E461-DA60-53A6-55052FD8D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4184E-46EE-F193-BCFD-07C84E670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2EB24-6196-36F2-6D03-0B253C38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0EE2B-11E2-4C16-482E-081F5E7D8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96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00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>
  <p:cSld name="Main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‹#›</a:t>
            </a:fld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ftr" idx="11"/>
          </p:nvPr>
        </p:nvSpPr>
        <p:spPr>
          <a:xfrm>
            <a:off x="0" y="6492875"/>
            <a:ext cx="11311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130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orient="horz" pos="552">
          <p15:clr>
            <a:srgbClr val="FBAE40"/>
          </p15:clr>
        </p15:guide>
        <p15:guide id="3" orient="horz" pos="3696">
          <p15:clr>
            <a:srgbClr val="FBAE40"/>
          </p15:clr>
        </p15:guide>
        <p15:guide id="4" pos="168">
          <p15:clr>
            <a:srgbClr val="FBAE40"/>
          </p15:clr>
        </p15:guide>
        <p15:guide id="5" pos="3960">
          <p15:clr>
            <a:srgbClr val="FBAE40"/>
          </p15:clr>
        </p15:guide>
        <p15:guide id="6" pos="7512">
          <p15:clr>
            <a:srgbClr val="FBAE40"/>
          </p15:clr>
        </p15:guide>
        <p15:guide id="7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147639" y="1104900"/>
            <a:ext cx="11892000" cy="51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1219170" lvl="1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610600" y="6532575"/>
            <a:ext cx="3429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69" name="Google Shape;69;p16"/>
          <p:cNvSpPr txBox="1"/>
          <p:nvPr/>
        </p:nvSpPr>
        <p:spPr>
          <a:xfrm>
            <a:off x="3706500" y="6199100"/>
            <a:ext cx="4630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6"/>
          <p:cNvSpPr txBox="1"/>
          <p:nvPr/>
        </p:nvSpPr>
        <p:spPr>
          <a:xfrm>
            <a:off x="-32" y="6492800"/>
            <a:ext cx="121920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251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C19B-3F42-57C1-ADEB-D4209D44B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15676-8C95-F1FE-C90F-4C287381A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0B0C1-1A52-989B-9A85-D30E77528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97713-BE28-AF5C-FBF0-523B24632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D9F6D-AF0F-4F73-CBBB-60699219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3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8B6DA-98F4-8739-5E5A-21DF31B75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C9FA8-29F9-11C5-06AA-352A87468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6D3DE-02C2-0FC2-612D-3997ABB8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799F8-6D67-A8B1-C273-ACCFEBA4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3E408-403E-123E-ABE7-398D2F5E7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3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EC28F-73DB-AD4F-4120-E617F9F08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B7471-0582-ECD6-C8C9-E91CAF50B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5C4200-CD08-2711-8467-8A8E3C6EE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977A0-234E-2FC1-3AEF-CC0A514F0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57AEE-76F3-6389-FA58-E41E0C2BE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66837-77E7-821F-DEAF-A2D0A1E0A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53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43C30-58D0-6976-9928-B8293A1A7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C8A74-07AE-C530-7F04-D1C45DB77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655F5-D58E-A79E-0A4E-6756D70F0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AEE99-4CBB-6878-A9BD-A68D993273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5D4CA9-2040-E841-5476-11A7030D9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852608-2E00-4E54-9AED-08DF91A2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356621-8F64-D918-8ED6-D97844A62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60EDD-3EC9-C53B-B891-459845394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5733A-DB93-5539-7EEB-FD8E8817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61786-088B-CBE7-E87D-B7128F7E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FAE3E1-2A4C-9893-9589-F87640921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428FAB-07D5-7719-336A-EAF71701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4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3C059-EFD0-8210-3DBF-8217328F9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615FF-9860-013C-9121-3814445B3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84C781-B614-EFED-49DA-9360530B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073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7448-CE51-16EA-9E9F-E292D053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7BA02-EEE4-6A2F-2C5C-7FDBD1A01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B9153-3EDA-463B-FD60-1BC7B3C29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8914E-29C7-8256-C601-A66D57E10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F335E-7C05-D285-692D-4C2659B3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B4F71-8CC6-1CA3-4033-6F9E6988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22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7D86-99FE-B543-F8C9-19D5B36A7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FEE1B7-C7E2-505A-B796-BB4491B51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66661-F548-DB76-82B3-8AC2BAD47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5AF2A-E2A6-C13A-6518-CE84CECB5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19B990-1FA6-1ABA-25B0-77DE9BE16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159D10-8A17-E838-3968-48765953D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409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D86986-EBEC-B2D0-503E-37DDE0E8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A889B-20FC-BFB5-A725-C2BC6F0A9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902B6-15C7-E0AA-F90D-FF0685BAC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AFE5A4-51FE-486E-8AAE-602593EAE50A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759B5-6BDA-F0DA-F007-94BDB6374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BC769-2948-F530-95F3-3C785DA6A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80CE74-34AE-49BA-AFDF-2B901477D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2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2095809917305647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bb5e1c841_1_46"/>
          <p:cNvSpPr/>
          <p:nvPr/>
        </p:nvSpPr>
        <p:spPr>
          <a:xfrm>
            <a:off x="328500" y="3033807"/>
            <a:ext cx="115350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SG" sz="32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MindLLM</a:t>
            </a:r>
            <a:r>
              <a:rPr lang="en-SG" sz="32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32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Subject-Agnostic and Versatile Model for fMRI-to-Text Decoding</a:t>
            </a:r>
            <a:endParaRPr sz="3200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60367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>
          <a:extLst>
            <a:ext uri="{FF2B5EF4-FFF2-40B4-BE49-F238E27FC236}">
              <a16:creationId xmlns:a16="http://schemas.microsoft.com/office/drawing/2014/main" id="{02B40EDD-EE81-3847-2305-D0EA1176B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094abaaa3f_0_131">
            <a:extLst>
              <a:ext uri="{FF2B5EF4-FFF2-40B4-BE49-F238E27FC236}">
                <a16:creationId xmlns:a16="http://schemas.microsoft.com/office/drawing/2014/main" id="{5F33E84C-F08E-A02F-4758-B9CEC7AB201B}"/>
              </a:ext>
            </a:extLst>
          </p:cNvPr>
          <p:cNvSpPr/>
          <p:nvPr/>
        </p:nvSpPr>
        <p:spPr>
          <a:xfrm>
            <a:off x="259807" y="218407"/>
            <a:ext cx="11161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dirty="0">
                <a:latin typeface="Helvetica Neue"/>
                <a:ea typeface="Helvetica Neue"/>
                <a:cs typeface="Helvetica Neue"/>
                <a:sym typeface="Helvetica Neue"/>
              </a:rPr>
              <a:t>Results: Captioning Task</a:t>
            </a:r>
            <a:endParaRPr sz="28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9" name="Google Shape;259;g2094abaaa3f_0_131">
            <a:extLst>
              <a:ext uri="{FF2B5EF4-FFF2-40B4-BE49-F238E27FC236}">
                <a16:creationId xmlns:a16="http://schemas.microsoft.com/office/drawing/2014/main" id="{5FE65080-2C3F-4E0C-EDFB-6D773DBC827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10</a:t>
            </a:fld>
            <a:endParaRPr/>
          </a:p>
        </p:txBody>
      </p:sp>
      <p:sp>
        <p:nvSpPr>
          <p:cNvPr id="10" name="Google Shape;260;g2094abaaa3f_0_131">
            <a:extLst>
              <a:ext uri="{FF2B5EF4-FFF2-40B4-BE49-F238E27FC236}">
                <a16:creationId xmlns:a16="http://schemas.microsoft.com/office/drawing/2014/main" id="{0B7DA071-2CCF-75A2-9D11-76F6C580C188}"/>
              </a:ext>
            </a:extLst>
          </p:cNvPr>
          <p:cNvSpPr/>
          <p:nvPr/>
        </p:nvSpPr>
        <p:spPr>
          <a:xfrm>
            <a:off x="515100" y="5471663"/>
            <a:ext cx="11161800" cy="72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dk1"/>
              </a:buClr>
              <a:buSzPts val="2800"/>
            </a:pPr>
            <a:r>
              <a:rPr lang="en-US" sz="2000" dirty="0" err="1">
                <a:latin typeface="Helvetica Neue" panose="020B0604020202020204"/>
              </a:rPr>
              <a:t>MindLLM</a:t>
            </a:r>
            <a:r>
              <a:rPr lang="en-US" sz="2000" dirty="0">
                <a:latin typeface="Helvetica Neue" panose="020B0604020202020204"/>
              </a:rPr>
              <a:t> outperforms baselines in terms of most metrics, with an average improvement of 3.32%</a:t>
            </a:r>
            <a:endParaRPr sz="2000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264603F-0E51-D123-8E7A-3896FA11A8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07" y="1660139"/>
            <a:ext cx="11384161" cy="243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5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094abaaa3f_0_131"/>
          <p:cNvSpPr/>
          <p:nvPr/>
        </p:nvSpPr>
        <p:spPr>
          <a:xfrm>
            <a:off x="259807" y="218407"/>
            <a:ext cx="11161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dirty="0">
                <a:latin typeface="Helvetica Neue"/>
                <a:ea typeface="Helvetica Neue"/>
                <a:cs typeface="Helvetica Neue"/>
                <a:sym typeface="Helvetica Neue"/>
              </a:rPr>
              <a:t>Visualizations &amp; Interpretations</a:t>
            </a:r>
            <a:endParaRPr sz="28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9" name="Google Shape;259;g2094abaaa3f_0_131"/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11</a:t>
            </a:fld>
            <a:endParaRPr/>
          </a:p>
        </p:txBody>
      </p:sp>
      <p:sp>
        <p:nvSpPr>
          <p:cNvPr id="10" name="Google Shape;260;g2094abaaa3f_0_131">
            <a:extLst>
              <a:ext uri="{FF2B5EF4-FFF2-40B4-BE49-F238E27FC236}">
                <a16:creationId xmlns:a16="http://schemas.microsoft.com/office/drawing/2014/main" id="{25D8186B-CF74-59ED-4AB9-FC8F70A4BAB3}"/>
              </a:ext>
            </a:extLst>
          </p:cNvPr>
          <p:cNvSpPr/>
          <p:nvPr/>
        </p:nvSpPr>
        <p:spPr>
          <a:xfrm>
            <a:off x="515100" y="5471663"/>
            <a:ext cx="11161800" cy="726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Clr>
                <a:schemeClr val="dk1"/>
              </a:buClr>
              <a:buSzPts val="2800"/>
            </a:pPr>
            <a:r>
              <a:rPr lang="en-US" sz="2000" dirty="0">
                <a:latin typeface="Helvetica Neue" panose="020B0604020202020204"/>
              </a:rPr>
              <a:t>Learnable queries may reflect the dynamics of human brain activities in the visual task, from seeing and thinking about the image in NSD dataset</a:t>
            </a:r>
            <a:endParaRPr sz="2000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Picture 16" descr="A diagram of different types of hemispherical cells&#10;&#10;AI-generated content may be incorrect.">
            <a:extLst>
              <a:ext uri="{FF2B5EF4-FFF2-40B4-BE49-F238E27FC236}">
                <a16:creationId xmlns:a16="http://schemas.microsoft.com/office/drawing/2014/main" id="{DB46E272-8109-EBC7-87B8-4A4937E88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082" y="944707"/>
            <a:ext cx="6115084" cy="4037682"/>
          </a:xfrm>
          <a:prstGeom prst="rect">
            <a:avLst/>
          </a:prstGeom>
        </p:spPr>
      </p:pic>
      <p:sp>
        <p:nvSpPr>
          <p:cNvPr id="19" name="Google Shape;150;g22857952a9e_0_169">
            <a:extLst>
              <a:ext uri="{FF2B5EF4-FFF2-40B4-BE49-F238E27FC236}">
                <a16:creationId xmlns:a16="http://schemas.microsoft.com/office/drawing/2014/main" id="{5BECA95A-C657-F4C6-4635-2895882EACDF}"/>
              </a:ext>
            </a:extLst>
          </p:cNvPr>
          <p:cNvSpPr/>
          <p:nvPr/>
        </p:nvSpPr>
        <p:spPr>
          <a:xfrm>
            <a:off x="361036" y="1797131"/>
            <a:ext cx="2836046" cy="3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rgbClr val="000000"/>
              </a:buClr>
              <a:buSzPts val="1600"/>
            </a:pPr>
            <a:r>
              <a:rPr lang="en-SG" sz="1400" b="1" dirty="0" err="1">
                <a:latin typeface="Helvetica Neue"/>
                <a:ea typeface="Helvetica Neue"/>
                <a:cs typeface="Helvetica Neue"/>
                <a:sym typeface="Helvetica Neue"/>
              </a:rPr>
              <a:t>Parahippocampal</a:t>
            </a:r>
            <a:r>
              <a:rPr lang="en-SG" sz="1400" b="1" dirty="0">
                <a:latin typeface="Helvetica Neue"/>
                <a:ea typeface="Helvetica Neue"/>
                <a:cs typeface="Helvetica Neue"/>
                <a:sym typeface="Helvetica Neue"/>
              </a:rPr>
              <a:t> Place Area</a:t>
            </a:r>
          </a:p>
        </p:txBody>
      </p:sp>
      <p:sp>
        <p:nvSpPr>
          <p:cNvPr id="20" name="Google Shape;150;g22857952a9e_0_169">
            <a:extLst>
              <a:ext uri="{FF2B5EF4-FFF2-40B4-BE49-F238E27FC236}">
                <a16:creationId xmlns:a16="http://schemas.microsoft.com/office/drawing/2014/main" id="{3AB0878E-F0D3-172C-26ED-62DE8A549E9D}"/>
              </a:ext>
            </a:extLst>
          </p:cNvPr>
          <p:cNvSpPr/>
          <p:nvPr/>
        </p:nvSpPr>
        <p:spPr>
          <a:xfrm>
            <a:off x="5097954" y="731621"/>
            <a:ext cx="1996092" cy="3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rgbClr val="000000"/>
              </a:buClr>
              <a:buSzPts val="1600"/>
            </a:pPr>
            <a:r>
              <a:rPr lang="en-SG" sz="1400" b="1" dirty="0">
                <a:latin typeface="Helvetica Neue"/>
                <a:ea typeface="Helvetica Neue"/>
                <a:cs typeface="Helvetica Neue"/>
                <a:sym typeface="Helvetica Neue"/>
              </a:rPr>
              <a:t>Fusiform Face Area</a:t>
            </a:r>
          </a:p>
        </p:txBody>
      </p:sp>
      <p:sp>
        <p:nvSpPr>
          <p:cNvPr id="21" name="Google Shape;150;g22857952a9e_0_169">
            <a:extLst>
              <a:ext uri="{FF2B5EF4-FFF2-40B4-BE49-F238E27FC236}">
                <a16:creationId xmlns:a16="http://schemas.microsoft.com/office/drawing/2014/main" id="{8AE71D37-3CDB-1B4B-B4F9-ACE7F7FF1C71}"/>
              </a:ext>
            </a:extLst>
          </p:cNvPr>
          <p:cNvSpPr/>
          <p:nvPr/>
        </p:nvSpPr>
        <p:spPr>
          <a:xfrm>
            <a:off x="5256578" y="4141561"/>
            <a:ext cx="1996092" cy="3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rgbClr val="000000"/>
              </a:buClr>
              <a:buSzPts val="1600"/>
            </a:pPr>
            <a:r>
              <a:rPr lang="en-SG" sz="1400" b="1" dirty="0">
                <a:latin typeface="Helvetica Neue"/>
                <a:ea typeface="Helvetica Neue"/>
                <a:cs typeface="Helvetica Neue"/>
                <a:sym typeface="Helvetica Neue"/>
              </a:rPr>
              <a:t>Early and High-visual</a:t>
            </a:r>
          </a:p>
        </p:txBody>
      </p:sp>
    </p:spTree>
    <p:extLst>
      <p:ext uri="{BB962C8B-B14F-4D97-AF65-F5344CB8AC3E}">
        <p14:creationId xmlns:p14="http://schemas.microsoft.com/office/powerpoint/2010/main" val="419494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857952a9e_0_169"/>
          <p:cNvSpPr/>
          <p:nvPr/>
        </p:nvSpPr>
        <p:spPr>
          <a:xfrm>
            <a:off x="191985" y="159577"/>
            <a:ext cx="9875573" cy="715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dirty="0">
                <a:latin typeface="Helvetica Neue"/>
                <a:ea typeface="Helvetica Neue"/>
                <a:cs typeface="Helvetica Neue"/>
                <a:sym typeface="Helvetica Neue"/>
              </a:rPr>
              <a:t>Partial Conclusions</a:t>
            </a:r>
          </a:p>
        </p:txBody>
      </p:sp>
      <p:sp>
        <p:nvSpPr>
          <p:cNvPr id="137" name="Google Shape;137;g22857952a9e_0_169"/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12</a:t>
            </a:fld>
            <a:endParaRPr/>
          </a:p>
        </p:txBody>
      </p:sp>
      <p:sp>
        <p:nvSpPr>
          <p:cNvPr id="2" name="Google Shape;260;g2094abaaa3f_0_131">
            <a:extLst>
              <a:ext uri="{FF2B5EF4-FFF2-40B4-BE49-F238E27FC236}">
                <a16:creationId xmlns:a16="http://schemas.microsoft.com/office/drawing/2014/main" id="{9C6C3B08-67EB-DE73-A3D6-ED5EE41800C4}"/>
              </a:ext>
            </a:extLst>
          </p:cNvPr>
          <p:cNvSpPr/>
          <p:nvPr/>
        </p:nvSpPr>
        <p:spPr>
          <a:xfrm>
            <a:off x="515100" y="1262442"/>
            <a:ext cx="11161800" cy="7263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lvl="0" indent="-342900"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dirty="0" err="1"/>
              <a:t>neuroscienceinformed</a:t>
            </a:r>
            <a:r>
              <a:rPr lang="en-US" sz="2000" dirty="0"/>
              <a:t> attention mechanism in the fMRI encoder ensures subject generalization, while brain instruction tuning enhances versatility</a:t>
            </a:r>
            <a:endParaRPr sz="2000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" name="Google Shape;260;g2094abaaa3f_0_131">
            <a:extLst>
              <a:ext uri="{FF2B5EF4-FFF2-40B4-BE49-F238E27FC236}">
                <a16:creationId xmlns:a16="http://schemas.microsoft.com/office/drawing/2014/main" id="{2ED06372-200C-B3A5-5789-3DFDA4108A0A}"/>
              </a:ext>
            </a:extLst>
          </p:cNvPr>
          <p:cNvSpPr/>
          <p:nvPr/>
        </p:nvSpPr>
        <p:spPr>
          <a:xfrm>
            <a:off x="515100" y="2339550"/>
            <a:ext cx="11161800" cy="7263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lvl="0" indent="-342900"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2000" dirty="0"/>
              <a:t>Comprehensive benchmarks demonstrate </a:t>
            </a:r>
            <a:r>
              <a:rPr lang="en-US" sz="2000" dirty="0" err="1"/>
              <a:t>MindLLM</a:t>
            </a:r>
            <a:r>
              <a:rPr lang="en-US" sz="2000" dirty="0"/>
              <a:t> model’s state-of-the-art performance and offer insights into the patterns it leverages.</a:t>
            </a:r>
            <a:endParaRPr sz="2000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2334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4D8D2-26B7-BCDB-E9A3-438D055D0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10575328" cy="827869"/>
          </a:xfrm>
        </p:spPr>
        <p:txBody>
          <a:bodyPr anchor="ctr">
            <a:noAutofit/>
          </a:bodyPr>
          <a:lstStyle/>
          <a:p>
            <a:r>
              <a:rPr lang="en-US" sz="2800" b="1" dirty="0">
                <a:latin typeface="Helvetica Neue" panose="020B0604020202020204"/>
              </a:rPr>
              <a:t>Encoding vs Decoding in Neuroscience</a:t>
            </a:r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0BF47539-1027-0AFE-4A43-63BFE379B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8508" y="3236392"/>
            <a:ext cx="4158965" cy="146304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200" dirty="0"/>
              <a:t>Encoding: How is the stimulus represented in the brain?</a:t>
            </a:r>
          </a:p>
          <a:p>
            <a:r>
              <a:rPr lang="en-US" sz="2200" dirty="0"/>
              <a:t>Decoding: Can we reconstruct the stimulus, given the brain response?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9A8B7F0-67E4-63B9-4A2F-30B0DB40B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56" y="2252891"/>
            <a:ext cx="6739324" cy="3959352"/>
          </a:xfrm>
          <a:prstGeom prst="rect">
            <a:avLst/>
          </a:prstGeom>
        </p:spPr>
      </p:pic>
      <p:sp>
        <p:nvSpPr>
          <p:cNvPr id="7" name="Google Shape;664;p62">
            <a:extLst>
              <a:ext uri="{FF2B5EF4-FFF2-40B4-BE49-F238E27FC236}">
                <a16:creationId xmlns:a16="http://schemas.microsoft.com/office/drawing/2014/main" id="{39F62610-AB16-B7AA-8E27-24A13723E2A1}"/>
              </a:ext>
            </a:extLst>
          </p:cNvPr>
          <p:cNvSpPr txBox="1">
            <a:spLocks/>
          </p:cNvSpPr>
          <p:nvPr/>
        </p:nvSpPr>
        <p:spPr>
          <a:xfrm>
            <a:off x="166198" y="6605035"/>
            <a:ext cx="10772800" cy="17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rgbClr val="222222"/>
              </a:buClr>
              <a:buSzPct val="100000"/>
              <a:buFont typeface="Arial" panose="020B0604020202020204" pitchFamily="34" charset="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Changde Du, Jinpeng Li, Lijie Huang, Huiguang He. Brain Encoding and Decoding in fMRI with Bidirectional Deep Generative Models. Science Direct 2019.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0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2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9524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ctr" anchorCtr="0">
            <a:normAutofit/>
          </a:bodyPr>
          <a:lstStyle/>
          <a:p>
            <a:r>
              <a:rPr lang="en" sz="2800" b="1" dirty="0">
                <a:latin typeface="Helvetica Neue" panose="020B0604020202020204"/>
              </a:rPr>
              <a:t>Decoding: training independent models per participant</a:t>
            </a:r>
            <a:endParaRPr sz="2800" b="1" dirty="0">
              <a:latin typeface="Helvetica Neue" panose="020B0604020202020204"/>
            </a:endParaRP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88F1B5-F650-98BB-BA4F-80852AA26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22" y="1315037"/>
            <a:ext cx="5483480" cy="199572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C0C018-AA54-19C9-BB4D-B0C288FFDE83}"/>
              </a:ext>
            </a:extLst>
          </p:cNvPr>
          <p:cNvCxnSpPr/>
          <p:nvPr/>
        </p:nvCxnSpPr>
        <p:spPr>
          <a:xfrm>
            <a:off x="3079531" y="3429000"/>
            <a:ext cx="0" cy="596462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Google Shape;150;g22857952a9e_0_169">
            <a:extLst>
              <a:ext uri="{FF2B5EF4-FFF2-40B4-BE49-F238E27FC236}">
                <a16:creationId xmlns:a16="http://schemas.microsoft.com/office/drawing/2014/main" id="{F28A05D0-6598-439E-86BD-2D99056549BC}"/>
              </a:ext>
            </a:extLst>
          </p:cNvPr>
          <p:cNvSpPr/>
          <p:nvPr/>
        </p:nvSpPr>
        <p:spPr>
          <a:xfrm>
            <a:off x="2467912" y="4025462"/>
            <a:ext cx="1195499" cy="3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SG" b="1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MindEye</a:t>
            </a:r>
            <a:endParaRPr b="1" dirty="0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" name="Picture 11" descr="A diagram of a model&#10;&#10;AI-generated content may be incorrect.">
            <a:extLst>
              <a:ext uri="{FF2B5EF4-FFF2-40B4-BE49-F238E27FC236}">
                <a16:creationId xmlns:a16="http://schemas.microsoft.com/office/drawing/2014/main" id="{7AF199BF-1DBE-A1AC-A34F-CC25E1164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53" y="1315037"/>
            <a:ext cx="5483480" cy="1995721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80F73E8-7890-6F2F-3267-32CC7063F372}"/>
              </a:ext>
            </a:extLst>
          </p:cNvPr>
          <p:cNvCxnSpPr/>
          <p:nvPr/>
        </p:nvCxnSpPr>
        <p:spPr>
          <a:xfrm>
            <a:off x="9140210" y="3429000"/>
            <a:ext cx="0" cy="596462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Google Shape;150;g22857952a9e_0_169">
            <a:extLst>
              <a:ext uri="{FF2B5EF4-FFF2-40B4-BE49-F238E27FC236}">
                <a16:creationId xmlns:a16="http://schemas.microsoft.com/office/drawing/2014/main" id="{95C2A784-0FCB-F6FE-124D-B49A8E2B7706}"/>
              </a:ext>
            </a:extLst>
          </p:cNvPr>
          <p:cNvSpPr/>
          <p:nvPr/>
        </p:nvSpPr>
        <p:spPr>
          <a:xfrm>
            <a:off x="8359540" y="4025462"/>
            <a:ext cx="1561340" cy="357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SG" b="1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MindBridge</a:t>
            </a:r>
            <a:endParaRPr b="1" dirty="0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" name="Google Shape;260;g2094abaaa3f_0_131">
            <a:extLst>
              <a:ext uri="{FF2B5EF4-FFF2-40B4-BE49-F238E27FC236}">
                <a16:creationId xmlns:a16="http://schemas.microsoft.com/office/drawing/2014/main" id="{CD2BEAE0-6736-9266-E0FC-98DAB78124E3}"/>
              </a:ext>
            </a:extLst>
          </p:cNvPr>
          <p:cNvSpPr/>
          <p:nvPr/>
        </p:nvSpPr>
        <p:spPr>
          <a:xfrm>
            <a:off x="515100" y="5213131"/>
            <a:ext cx="11161800" cy="825485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2000" dirty="0">
                <a:latin typeface="Helvetica Neue" panose="020B0604020202020204" charset="0"/>
              </a:rPr>
              <a:t>These methods greatly limit the generalization of the model with little scalability and struggle to capture cross-subject commonalities.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>
          <a:extLst>
            <a:ext uri="{FF2B5EF4-FFF2-40B4-BE49-F238E27FC236}">
              <a16:creationId xmlns:a16="http://schemas.microsoft.com/office/drawing/2014/main" id="{F51A3520-1D57-C4CD-EFB6-27CD36E38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2">
            <a:extLst>
              <a:ext uri="{FF2B5EF4-FFF2-40B4-BE49-F238E27FC236}">
                <a16:creationId xmlns:a16="http://schemas.microsoft.com/office/drawing/2014/main" id="{0AEA8331-6E12-E7E9-81F9-09C8BE16EE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952400"/>
          </a:xfrm>
          <a:prstGeom prst="rect">
            <a:avLst/>
          </a:prstGeom>
        </p:spPr>
        <p:txBody>
          <a:bodyPr spcFirstLastPara="1" vert="horz" wrap="square" lIns="91433" tIns="45700" rIns="91433" bIns="45700" rtlCol="0" anchor="ctr" anchorCtr="0">
            <a:normAutofit/>
          </a:bodyPr>
          <a:lstStyle/>
          <a:p>
            <a:r>
              <a:rPr lang="en" sz="2800" b="1" dirty="0">
                <a:latin typeface="Helvetica Neue" panose="020B0604020202020204"/>
              </a:rPr>
              <a:t>Decoding: cross-subject brain decoding</a:t>
            </a:r>
            <a:endParaRPr sz="2800" b="1" dirty="0">
              <a:latin typeface="Helvetica Neue" panose="020B0604020202020204"/>
            </a:endParaRPr>
          </a:p>
        </p:txBody>
      </p:sp>
      <p:sp>
        <p:nvSpPr>
          <p:cNvPr id="15" name="Google Shape;260;g2094abaaa3f_0_131">
            <a:extLst>
              <a:ext uri="{FF2B5EF4-FFF2-40B4-BE49-F238E27FC236}">
                <a16:creationId xmlns:a16="http://schemas.microsoft.com/office/drawing/2014/main" id="{4FCE5EAE-9580-E02F-C13D-A6CDCD3385E3}"/>
              </a:ext>
            </a:extLst>
          </p:cNvPr>
          <p:cNvSpPr/>
          <p:nvPr/>
        </p:nvSpPr>
        <p:spPr>
          <a:xfrm>
            <a:off x="515100" y="5213131"/>
            <a:ext cx="11161800" cy="825485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2000" dirty="0" err="1">
                <a:latin typeface="Helvetica Neue" panose="020B0604020202020204" charset="0"/>
              </a:rPr>
              <a:t>MindLLM</a:t>
            </a:r>
            <a:r>
              <a:rPr lang="en-US" sz="2000" dirty="0">
                <a:latin typeface="Helvetica Neue" panose="020B0604020202020204" charset="0"/>
              </a:rPr>
              <a:t> </a:t>
            </a:r>
            <a:r>
              <a:rPr lang="en-US" sz="2000" dirty="0"/>
              <a:t>incorporates both spatial information and neuroscientific priors of voxels, thereby significantly enhancing prediction accuracy</a:t>
            </a:r>
            <a:endParaRPr lang="en-US" sz="2000" dirty="0">
              <a:latin typeface="Helvetica Neue" panose="020B060402020202020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5D6311-CE7B-6919-4345-73362034FF42}"/>
              </a:ext>
            </a:extLst>
          </p:cNvPr>
          <p:cNvGrpSpPr/>
          <p:nvPr/>
        </p:nvGrpSpPr>
        <p:grpSpPr>
          <a:xfrm>
            <a:off x="1414461" y="1214613"/>
            <a:ext cx="2915802" cy="3745724"/>
            <a:chOff x="1414461" y="1214613"/>
            <a:chExt cx="2915802" cy="3745724"/>
          </a:xfrm>
        </p:grpSpPr>
        <p:pic>
          <p:nvPicPr>
            <p:cNvPr id="3" name="Picture 2" descr="A diagram of a brain&#10;&#10;AI-generated content may be incorrect.">
              <a:extLst>
                <a:ext uri="{FF2B5EF4-FFF2-40B4-BE49-F238E27FC236}">
                  <a16:creationId xmlns:a16="http://schemas.microsoft.com/office/drawing/2014/main" id="{662BB6C7-8767-1A92-156B-3CE4E5FF8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0617"/>
            <a:stretch>
              <a:fillRect/>
            </a:stretch>
          </p:blipFill>
          <p:spPr>
            <a:xfrm>
              <a:off x="1414461" y="1214613"/>
              <a:ext cx="2915802" cy="3304836"/>
            </a:xfrm>
            <a:prstGeom prst="rect">
              <a:avLst/>
            </a:prstGeom>
          </p:spPr>
        </p:pic>
        <p:sp>
          <p:nvSpPr>
            <p:cNvPr id="4" name="Google Shape;150;g22857952a9e_0_169">
              <a:extLst>
                <a:ext uri="{FF2B5EF4-FFF2-40B4-BE49-F238E27FC236}">
                  <a16:creationId xmlns:a16="http://schemas.microsoft.com/office/drawing/2014/main" id="{3AC9773A-4E66-2844-5D48-173EC3981CA6}"/>
                </a:ext>
              </a:extLst>
            </p:cNvPr>
            <p:cNvSpPr/>
            <p:nvPr/>
          </p:nvSpPr>
          <p:spPr>
            <a:xfrm>
              <a:off x="1996965" y="4602985"/>
              <a:ext cx="1929205" cy="3573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SG" dirty="0">
                  <a:latin typeface="Helvetica Neue"/>
                  <a:ea typeface="Helvetica Neue"/>
                  <a:cs typeface="Helvetica Neue"/>
                  <a:sym typeface="Helvetica Neue"/>
                </a:rPr>
                <a:t>Pooling-based</a:t>
              </a:r>
              <a:endParaRPr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2D525C4-D6F5-6E18-1CED-7E95910A6EDF}"/>
              </a:ext>
            </a:extLst>
          </p:cNvPr>
          <p:cNvGrpSpPr/>
          <p:nvPr/>
        </p:nvGrpSpPr>
        <p:grpSpPr>
          <a:xfrm>
            <a:off x="4330263" y="1214613"/>
            <a:ext cx="3226675" cy="3745724"/>
            <a:chOff x="4330263" y="1214613"/>
            <a:chExt cx="3226675" cy="3745724"/>
          </a:xfrm>
        </p:grpSpPr>
        <p:pic>
          <p:nvPicPr>
            <p:cNvPr id="6" name="Picture 5" descr="A diagram of a brain&#10;&#10;AI-generated content may be incorrect.">
              <a:extLst>
                <a:ext uri="{FF2B5EF4-FFF2-40B4-BE49-F238E27FC236}">
                  <a16:creationId xmlns:a16="http://schemas.microsoft.com/office/drawing/2014/main" id="{A630E086-1020-BF0A-311E-2BDDD6CF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83" r="38102"/>
            <a:stretch>
              <a:fillRect/>
            </a:stretch>
          </p:blipFill>
          <p:spPr>
            <a:xfrm>
              <a:off x="4330263" y="1214613"/>
              <a:ext cx="3226675" cy="3304836"/>
            </a:xfrm>
            <a:prstGeom prst="rect">
              <a:avLst/>
            </a:prstGeom>
          </p:spPr>
        </p:pic>
        <p:sp>
          <p:nvSpPr>
            <p:cNvPr id="8" name="Google Shape;150;g22857952a9e_0_169">
              <a:extLst>
                <a:ext uri="{FF2B5EF4-FFF2-40B4-BE49-F238E27FC236}">
                  <a16:creationId xmlns:a16="http://schemas.microsoft.com/office/drawing/2014/main" id="{DBD33ADF-08FF-739C-FA0D-C40A83A35046}"/>
                </a:ext>
              </a:extLst>
            </p:cNvPr>
            <p:cNvSpPr/>
            <p:nvPr/>
          </p:nvSpPr>
          <p:spPr>
            <a:xfrm>
              <a:off x="5131397" y="4602985"/>
              <a:ext cx="1929205" cy="3573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SG" dirty="0">
                  <a:latin typeface="Helvetica Neue"/>
                  <a:ea typeface="Helvetica Neue"/>
                  <a:cs typeface="Helvetica Neue"/>
                  <a:sym typeface="Helvetica Neue"/>
                </a:rPr>
                <a:t>Sample-based</a:t>
              </a:r>
              <a:endParaRPr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94A5C89-667B-6604-C062-488A23CDDFE1}"/>
              </a:ext>
            </a:extLst>
          </p:cNvPr>
          <p:cNvGrpSpPr/>
          <p:nvPr/>
        </p:nvGrpSpPr>
        <p:grpSpPr>
          <a:xfrm>
            <a:off x="7556938" y="1214613"/>
            <a:ext cx="3781059" cy="3745724"/>
            <a:chOff x="7556938" y="1214613"/>
            <a:chExt cx="3781059" cy="3745724"/>
          </a:xfrm>
        </p:grpSpPr>
        <p:pic>
          <p:nvPicPr>
            <p:cNvPr id="16" name="Picture 15" descr="A diagram of a brain&#10;&#10;AI-generated content may be incorrect.">
              <a:extLst>
                <a:ext uri="{FF2B5EF4-FFF2-40B4-BE49-F238E27FC236}">
                  <a16:creationId xmlns:a16="http://schemas.microsoft.com/office/drawing/2014/main" id="{747B77CE-D07C-4FD5-346E-85478838B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98"/>
            <a:stretch>
              <a:fillRect/>
            </a:stretch>
          </p:blipFill>
          <p:spPr>
            <a:xfrm>
              <a:off x="7556938" y="1214613"/>
              <a:ext cx="3781059" cy="3304836"/>
            </a:xfrm>
            <a:prstGeom prst="rect">
              <a:avLst/>
            </a:prstGeom>
          </p:spPr>
        </p:pic>
        <p:sp>
          <p:nvSpPr>
            <p:cNvPr id="17" name="Google Shape;150;g22857952a9e_0_169">
              <a:extLst>
                <a:ext uri="{FF2B5EF4-FFF2-40B4-BE49-F238E27FC236}">
                  <a16:creationId xmlns:a16="http://schemas.microsoft.com/office/drawing/2014/main" id="{83DC17AF-B66C-416A-F08D-3167D8310ACC}"/>
                </a:ext>
              </a:extLst>
            </p:cNvPr>
            <p:cNvSpPr/>
            <p:nvPr/>
          </p:nvSpPr>
          <p:spPr>
            <a:xfrm>
              <a:off x="8069038" y="4602985"/>
              <a:ext cx="1929205" cy="3573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SG" dirty="0">
                  <a:latin typeface="Helvetica Neue"/>
                  <a:ea typeface="Helvetica Neue"/>
                  <a:cs typeface="Helvetica Neue"/>
                  <a:sym typeface="Helvetica Neue"/>
                </a:rPr>
                <a:t>All voxels</a:t>
              </a:r>
              <a:endParaRPr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EFE5DF12-50B9-29AE-9906-7321EBD42EE9}"/>
              </a:ext>
            </a:extLst>
          </p:cNvPr>
          <p:cNvSpPr/>
          <p:nvPr/>
        </p:nvSpPr>
        <p:spPr>
          <a:xfrm>
            <a:off x="9436957" y="4183117"/>
            <a:ext cx="652974" cy="2522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7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8AC12D94-BFC2-5ECC-5255-FDF2BBB46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857952a9e_0_169">
            <a:extLst>
              <a:ext uri="{FF2B5EF4-FFF2-40B4-BE49-F238E27FC236}">
                <a16:creationId xmlns:a16="http://schemas.microsoft.com/office/drawing/2014/main" id="{662DD933-4305-B081-2076-4C79DA9D62CF}"/>
              </a:ext>
            </a:extLst>
          </p:cNvPr>
          <p:cNvSpPr/>
          <p:nvPr/>
        </p:nvSpPr>
        <p:spPr>
          <a:xfrm>
            <a:off x="515100" y="200426"/>
            <a:ext cx="11161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SG" sz="2800" b="1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MindLLM</a:t>
            </a:r>
            <a:r>
              <a:rPr lang="en-SG" sz="2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subject-agnostic fMRI encoder</a:t>
            </a:r>
            <a:endParaRPr sz="2800" b="1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g22857952a9e_0_169">
            <a:extLst>
              <a:ext uri="{FF2B5EF4-FFF2-40B4-BE49-F238E27FC236}">
                <a16:creationId xmlns:a16="http://schemas.microsoft.com/office/drawing/2014/main" id="{69F367B8-D607-1173-B22C-9136E4262ED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5</a:t>
            </a:fld>
            <a:endParaRPr/>
          </a:p>
        </p:txBody>
      </p:sp>
      <p:pic>
        <p:nvPicPr>
          <p:cNvPr id="3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C341F2B8-4513-02DB-E55B-215F093021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47" t="-42" r="54010" b="37207"/>
          <a:stretch>
            <a:fillRect/>
          </a:stretch>
        </p:blipFill>
        <p:spPr>
          <a:xfrm>
            <a:off x="262759" y="926726"/>
            <a:ext cx="4782206" cy="5360455"/>
          </a:xfrm>
          <a:prstGeom prst="rect">
            <a:avLst/>
          </a:prstGeom>
        </p:spPr>
      </p:pic>
      <p:pic>
        <p:nvPicPr>
          <p:cNvPr id="4" name="Picture 3" descr="A diagram of a llama&#10;&#10;AI-generated content may be incorrect.">
            <a:extLst>
              <a:ext uri="{FF2B5EF4-FFF2-40B4-BE49-F238E27FC236}">
                <a16:creationId xmlns:a16="http://schemas.microsoft.com/office/drawing/2014/main" id="{1879ECEE-9252-D3F4-8063-EC69F6F71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379" y="1554508"/>
            <a:ext cx="6369269" cy="431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81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03558-D9DE-A7B1-404C-BE6627001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6;g22857952a9e_0_169">
            <a:extLst>
              <a:ext uri="{FF2B5EF4-FFF2-40B4-BE49-F238E27FC236}">
                <a16:creationId xmlns:a16="http://schemas.microsoft.com/office/drawing/2014/main" id="{D6D72830-FB72-F47F-DAB0-CEE07AEBC622}"/>
              </a:ext>
            </a:extLst>
          </p:cNvPr>
          <p:cNvSpPr/>
          <p:nvPr/>
        </p:nvSpPr>
        <p:spPr>
          <a:xfrm>
            <a:off x="268061" y="73630"/>
            <a:ext cx="11161800" cy="947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dirty="0">
                <a:latin typeface="Helvetica Neue"/>
                <a:ea typeface="Helvetica Neue"/>
                <a:cs typeface="Helvetica Neue"/>
                <a:sym typeface="Helvetica Neue"/>
              </a:rPr>
              <a:t>Dataset details</a:t>
            </a:r>
          </a:p>
        </p:txBody>
      </p:sp>
      <p:pic>
        <p:nvPicPr>
          <p:cNvPr id="4" name="Picture 3" descr="A number on a white background&#10;&#10;AI-generated content may be incorrect.">
            <a:extLst>
              <a:ext uri="{FF2B5EF4-FFF2-40B4-BE49-F238E27FC236}">
                <a16:creationId xmlns:a16="http://schemas.microsoft.com/office/drawing/2014/main" id="{6AD800BF-D44D-6311-E116-295C34018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88" y="3588130"/>
            <a:ext cx="9424327" cy="1328429"/>
          </a:xfrm>
          <a:prstGeom prst="rect">
            <a:avLst/>
          </a:prstGeom>
        </p:spPr>
      </p:pic>
      <p:pic>
        <p:nvPicPr>
          <p:cNvPr id="5" name="Picture 4" descr="A person riding an elephant&#10;&#10;Description automatically generated">
            <a:extLst>
              <a:ext uri="{FF2B5EF4-FFF2-40B4-BE49-F238E27FC236}">
                <a16:creationId xmlns:a16="http://schemas.microsoft.com/office/drawing/2014/main" id="{AA72103E-4CB7-8ED8-025D-4BFBE66BB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217" y="746976"/>
            <a:ext cx="1973556" cy="20686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3B1943-3BA7-BFB7-3544-EEB3A566E2D1}"/>
              </a:ext>
            </a:extLst>
          </p:cNvPr>
          <p:cNvSpPr txBox="1"/>
          <p:nvPr/>
        </p:nvSpPr>
        <p:spPr>
          <a:xfrm>
            <a:off x="499288" y="131836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Brain: fMRI recordings from NSD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Passively watching natural scene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N=8</a:t>
            </a:r>
          </a:p>
        </p:txBody>
      </p:sp>
    </p:spTree>
    <p:extLst>
      <p:ext uri="{BB962C8B-B14F-4D97-AF65-F5344CB8AC3E}">
        <p14:creationId xmlns:p14="http://schemas.microsoft.com/office/powerpoint/2010/main" val="260501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6;g22857952a9e_0_169">
            <a:extLst>
              <a:ext uri="{FF2B5EF4-FFF2-40B4-BE49-F238E27FC236}">
                <a16:creationId xmlns:a16="http://schemas.microsoft.com/office/drawing/2014/main" id="{59AB3C86-FE2C-B337-755E-98D88133F91B}"/>
              </a:ext>
            </a:extLst>
          </p:cNvPr>
          <p:cNvSpPr/>
          <p:nvPr/>
        </p:nvSpPr>
        <p:spPr>
          <a:xfrm>
            <a:off x="268061" y="73630"/>
            <a:ext cx="11161800" cy="947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dirty="0">
                <a:latin typeface="Helvetica Neue"/>
                <a:ea typeface="Helvetica Neue"/>
                <a:cs typeface="Helvetica Neue"/>
                <a:sym typeface="Helvetica Neue"/>
              </a:rPr>
              <a:t>Methodological details</a:t>
            </a:r>
          </a:p>
        </p:txBody>
      </p:sp>
      <p:sp>
        <p:nvSpPr>
          <p:cNvPr id="3" name="Google Shape;701;p37">
            <a:extLst>
              <a:ext uri="{FF2B5EF4-FFF2-40B4-BE49-F238E27FC236}">
                <a16:creationId xmlns:a16="http://schemas.microsoft.com/office/drawing/2014/main" id="{BA112E27-852A-2724-6FE1-09F56D793CF5}"/>
              </a:ext>
            </a:extLst>
          </p:cNvPr>
          <p:cNvSpPr txBox="1"/>
          <p:nvPr/>
        </p:nvSpPr>
        <p:spPr>
          <a:xfrm>
            <a:off x="268060" y="932394"/>
            <a:ext cx="11387911" cy="3314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>
                <a:latin typeface="Montserrat"/>
                <a:ea typeface="Montserrat"/>
                <a:cs typeface="Montserrat"/>
                <a:sym typeface="Montserrat"/>
              </a:rPr>
              <a:t>fMRI Encoder: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609585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r>
              <a:rPr lang="en-US" sz="1600" dirty="0">
                <a:latin typeface="Montserrat"/>
                <a:ea typeface="Montserrat"/>
                <a:cs typeface="Montserrat"/>
                <a:sym typeface="Montserrat"/>
              </a:rPr>
              <a:t>Each subject with variable number of voxels (ranging from 12,682 to 17,907) </a:t>
            </a:r>
            <a:endParaRPr lang="en" sz="16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609585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 a neuroscience-informed attention mechanism</a:t>
            </a:r>
          </a:p>
          <a:p>
            <a:pPr marL="1066785" lvl="1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Queries: </a:t>
            </a: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Learnable</a:t>
            </a:r>
          </a:p>
          <a:p>
            <a:pPr marL="1066785" lvl="1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Keys:</a:t>
            </a: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Brain region + voxel position</a:t>
            </a:r>
          </a:p>
          <a:p>
            <a:pPr marL="1066785" lvl="1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Values: </a:t>
            </a: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fMRI signals (neural activity)</a:t>
            </a:r>
          </a:p>
          <a:p>
            <a:pPr marL="609585" indent="-406390">
              <a:lnSpc>
                <a:spcPct val="115000"/>
              </a:lnSpc>
              <a:spcBef>
                <a:spcPts val="1333"/>
              </a:spcBef>
              <a:buSzPts val="1200"/>
              <a:buFont typeface="Montserrat"/>
              <a:buChar char="●"/>
            </a:pP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6779C39-8A58-7144-139B-C8CA31406F6A}"/>
              </a:ext>
            </a:extLst>
          </p:cNvPr>
          <p:cNvGrpSpPr/>
          <p:nvPr/>
        </p:nvGrpSpPr>
        <p:grpSpPr>
          <a:xfrm>
            <a:off x="1792673" y="3993932"/>
            <a:ext cx="8112576" cy="1931674"/>
            <a:chOff x="4816398" y="3993932"/>
            <a:chExt cx="6501833" cy="1545019"/>
          </a:xfrm>
        </p:grpSpPr>
        <p:pic>
          <p:nvPicPr>
            <p:cNvPr id="13" name="Picture 12" descr="A close-up of a brain&#10;&#10;AI-generated content may be incorrect.">
              <a:extLst>
                <a:ext uri="{FF2B5EF4-FFF2-40B4-BE49-F238E27FC236}">
                  <a16:creationId xmlns:a16="http://schemas.microsoft.com/office/drawing/2014/main" id="{50DFEDCB-16CE-CDA7-0348-AFA1B394B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" t="9961" r="63900" b="18814"/>
            <a:stretch>
              <a:fillRect/>
            </a:stretch>
          </p:blipFill>
          <p:spPr>
            <a:xfrm>
              <a:off x="4816398" y="4004442"/>
              <a:ext cx="1166637" cy="1534509"/>
            </a:xfrm>
            <a:prstGeom prst="rect">
              <a:avLst/>
            </a:prstGeom>
          </p:spPr>
        </p:pic>
        <p:pic>
          <p:nvPicPr>
            <p:cNvPr id="15" name="Picture 14" descr="A diagram of a algorithm&#10;&#10;AI-generated content may be incorrect.">
              <a:extLst>
                <a:ext uri="{FF2B5EF4-FFF2-40B4-BE49-F238E27FC236}">
                  <a16:creationId xmlns:a16="http://schemas.microsoft.com/office/drawing/2014/main" id="{6BFBF4AA-00EA-5880-84C1-92B25CF77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78" t="8430" r="2605" b="49479"/>
            <a:stretch>
              <a:fillRect/>
            </a:stretch>
          </p:blipFill>
          <p:spPr>
            <a:xfrm>
              <a:off x="6001879" y="3993932"/>
              <a:ext cx="5316352" cy="15345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268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>
          <a:extLst>
            <a:ext uri="{FF2B5EF4-FFF2-40B4-BE49-F238E27FC236}">
              <a16:creationId xmlns:a16="http://schemas.microsoft.com/office/drawing/2014/main" id="{97AB304E-C749-5860-CDF4-18E75F13F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857952a9e_0_169">
            <a:extLst>
              <a:ext uri="{FF2B5EF4-FFF2-40B4-BE49-F238E27FC236}">
                <a16:creationId xmlns:a16="http://schemas.microsoft.com/office/drawing/2014/main" id="{3A545131-FE5C-002D-DC1C-1834930CB793}"/>
              </a:ext>
            </a:extLst>
          </p:cNvPr>
          <p:cNvSpPr/>
          <p:nvPr/>
        </p:nvSpPr>
        <p:spPr>
          <a:xfrm>
            <a:off x="515100" y="200426"/>
            <a:ext cx="11161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Self-Attention vs. Neuroscience-informed Attention</a:t>
            </a:r>
            <a:endParaRPr sz="2800" b="1" i="0" u="none" strike="noStrike" cap="none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g22857952a9e_0_169">
            <a:extLst>
              <a:ext uri="{FF2B5EF4-FFF2-40B4-BE49-F238E27FC236}">
                <a16:creationId xmlns:a16="http://schemas.microsoft.com/office/drawing/2014/main" id="{3DCA3CB5-477E-3496-74C4-FFD650FB195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8</a:t>
            </a:fld>
            <a:endParaRPr/>
          </a:p>
        </p:txBody>
      </p:sp>
      <p:pic>
        <p:nvPicPr>
          <p:cNvPr id="5" name="Picture 4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AB3BABA4-932A-34F3-BD57-BEA8132D4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42" y="1848588"/>
            <a:ext cx="5557783" cy="3649352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93073B7-8A03-5396-07D9-14678DDB44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5" y="1975945"/>
            <a:ext cx="5846928" cy="323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3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857952a9e_0_169"/>
          <p:cNvSpPr/>
          <p:nvPr/>
        </p:nvSpPr>
        <p:spPr>
          <a:xfrm>
            <a:off x="335174" y="191813"/>
            <a:ext cx="8785095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SG" sz="2800" b="1" dirty="0">
                <a:latin typeface="Helvetica Neue"/>
                <a:ea typeface="Helvetica Neue"/>
                <a:cs typeface="Helvetica Neue"/>
                <a:sym typeface="Helvetica Neue"/>
              </a:rPr>
              <a:t>Brain Instruction-tuning (BIT)</a:t>
            </a:r>
            <a:endParaRPr sz="28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g22857952a9e_0_169"/>
          <p:cNvSpPr txBox="1">
            <a:spLocks noGrp="1"/>
          </p:cNvSpPr>
          <p:nvPr>
            <p:ph type="sldNum" idx="12"/>
          </p:nvPr>
        </p:nvSpPr>
        <p:spPr>
          <a:xfrm>
            <a:off x="11311128" y="6492874"/>
            <a:ext cx="880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G"/>
              <a:t>9</a:t>
            </a:fld>
            <a:endParaRPr/>
          </a:p>
        </p:txBody>
      </p:sp>
      <p:pic>
        <p:nvPicPr>
          <p:cNvPr id="8" name="Picture 7" descr="A diagram of a llama&#10;&#10;AI-generated content may be incorrect.">
            <a:extLst>
              <a:ext uri="{FF2B5EF4-FFF2-40B4-BE49-F238E27FC236}">
                <a16:creationId xmlns:a16="http://schemas.microsoft.com/office/drawing/2014/main" id="{3F5AC371-D3FE-17FA-EE01-31D087EA1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89"/>
          <a:stretch>
            <a:fillRect/>
          </a:stretch>
        </p:blipFill>
        <p:spPr>
          <a:xfrm>
            <a:off x="126124" y="1187670"/>
            <a:ext cx="7643821" cy="26906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F9384D-ED0B-A7BC-CDAB-E88049E99ADC}"/>
              </a:ext>
            </a:extLst>
          </p:cNvPr>
          <p:cNvSpPr txBox="1"/>
          <p:nvPr/>
        </p:nvSpPr>
        <p:spPr>
          <a:xfrm>
            <a:off x="7769945" y="1994384"/>
            <a:ext cx="42959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fMRI tokens (from encoder)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+ instruction tokens ("What is in the image?")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→ into a frozen LLM (like Vicuna)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→ LLM outputs the response</a:t>
            </a:r>
          </a:p>
        </p:txBody>
      </p:sp>
      <p:sp>
        <p:nvSpPr>
          <p:cNvPr id="12" name="Google Shape;701;p37">
            <a:extLst>
              <a:ext uri="{FF2B5EF4-FFF2-40B4-BE49-F238E27FC236}">
                <a16:creationId xmlns:a16="http://schemas.microsoft.com/office/drawing/2014/main" id="{7226BE90-42D5-CEC9-C2F3-DB6B74C99CB9}"/>
              </a:ext>
            </a:extLst>
          </p:cNvPr>
          <p:cNvSpPr txBox="1"/>
          <p:nvPr/>
        </p:nvSpPr>
        <p:spPr>
          <a:xfrm>
            <a:off x="335174" y="3908168"/>
            <a:ext cx="11531005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How BIT is Built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/>
                <a:ea typeface="Montserrat"/>
                <a:cs typeface="Montserrat"/>
                <a:sym typeface="Montserrat"/>
              </a:rPr>
              <a:t>Use MS-COCO Images: fMRI data is collected from subjects viewing MS-COCO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" sz="16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Link image to existing datasets: Captions, Visual QA, Reasoning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Assume fMRI contains that info: If a subject saw an image that appears in these datasets, the corresponding text annotations are reasonable targets for the fMRI-to-text model.</a:t>
            </a:r>
            <a:endParaRPr lang="en"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" name="Picture 13" descr="A black and white math equation&#10;&#10;AI-generated content may be incorrect.">
            <a:extLst>
              <a:ext uri="{FF2B5EF4-FFF2-40B4-BE49-F238E27FC236}">
                <a16:creationId xmlns:a16="http://schemas.microsoft.com/office/drawing/2014/main" id="{CA1BE456-393C-F411-ECBB-D8023E3312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820" y="5895967"/>
            <a:ext cx="5372566" cy="79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1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4659</TotalTime>
  <Words>629</Words>
  <Application>Microsoft Office PowerPoint</Application>
  <PresentationFormat>Widescreen</PresentationFormat>
  <Paragraphs>81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Helvetica Neue</vt:lpstr>
      <vt:lpstr>Montserrat</vt:lpstr>
      <vt:lpstr>Roboto</vt:lpstr>
      <vt:lpstr>Office Theme</vt:lpstr>
      <vt:lpstr>PowerPoint Presentation</vt:lpstr>
      <vt:lpstr>Encoding vs Decoding in Neuroscience</vt:lpstr>
      <vt:lpstr>Decoding: training independent models per participant</vt:lpstr>
      <vt:lpstr>Decoding: cross-subject brain decoding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Subba Oota</dc:creator>
  <cp:lastModifiedBy>Subba Oota</cp:lastModifiedBy>
  <cp:revision>58</cp:revision>
  <dcterms:created xsi:type="dcterms:W3CDTF">2025-06-12T01:23:07Z</dcterms:created>
  <dcterms:modified xsi:type="dcterms:W3CDTF">2025-06-15T07:02:33Z</dcterms:modified>
</cp:coreProperties>
</file>

<file path=docProps/thumbnail.jpeg>
</file>